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Staatliches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taatliches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foxnews.com/tech/2018/08/26/russian-trolls-bots-spreading-discord-over-vaccine-safety-scientists-say.html" TargetMode="External"/><Relationship Id="rId3" Type="http://schemas.openxmlformats.org/officeDocument/2006/relationships/hyperlink" Target="https://www.theverge.com/2016/3/24/11297050/tay-microsoft-chatbot-racist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net.com/g00/how-to/apple-face-id-everything-you-need-to-know/?i10c.ua=1&amp;i10c.encReferrer=aHR0cHM6Ly93d3cuZ29vZ2xlLmNvbS8%3d&amp;i10c.dv=13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057144a8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057144a8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http://www.foxnews.com/tech/2018/08/26/russian-trolls-bots-spreading-discord-over-vaccine-safety-scientists-say.html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https://www.theverge.com/2016/3/24/11297050/tay-microsoft-chatbot-racist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https://www.nytimes.com/2018/05/22/technology/amazon-facial-recognition.html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ea0c8b4a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ea0c8b4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3ea0c8b4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3ea0c8b4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3ea0c8b4a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3ea0c8b4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0519b7d1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0519b7d1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3ea0c8b4a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3ea0c8b4a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3ea0c8b4a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3ea0c8b4a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0519b7d1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60519b7d1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0519b7d1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60519b7d1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ea0c8b4a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ea0c8b4a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0519b7d1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0519b7d1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3ea0c8b4a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3ea0c8b4a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0519b7d1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0519b7d1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3ea0c8b4a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3ea0c8b4a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60519b7d18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60519b7d1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0519b7d1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0519b7d1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3ea0c8b4a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3ea0c8b4a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f3fd3c38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f3fd3c38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3ea0c8b4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3ea0c8b4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057144a8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057144a8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3ea0c8b4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3ea0c8b4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https://www.cnet.com/g00/how-to/apple-face-id-everything-you-need-to-know/?i10c.ua=1&amp;i10c.encReferrer=aHR0cHM6Ly93d3cuZ29vZ2xlLmNvbS8%3d&amp;i10c.dv=13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3ea0c8b4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3ea0c8b4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3ea0c8b4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3ea0c8b4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3ea0c8b4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3ea0c8b4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/>
        </p:nvSpPr>
        <p:spPr>
          <a:xfrm>
            <a:off x="8472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3F3F3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F3F3F3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3" name="Google Shape;13;p2"/>
          <p:cNvSpPr txBox="1"/>
          <p:nvPr/>
        </p:nvSpPr>
        <p:spPr>
          <a:xfrm>
            <a:off x="9996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chemeClr val="accent6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152009" y="1005619"/>
            <a:ext cx="8821200" cy="21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Human - AI 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Interaction</a:t>
            </a:r>
            <a:endParaRPr b="1" sz="960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-11250" y="4110250"/>
            <a:ext cx="91665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Chinmay Kulkarni and Mary Beth Kery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222222"/>
                </a:solidFill>
              </a:rPr>
              <a:t>Fall 2019, Human-Computer Interaction Institute, Carnegie Mellon University</a:t>
            </a:r>
            <a:endParaRPr sz="3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Staatliches"/>
              <a:buNone/>
              <a:defRPr sz="30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taatliches"/>
              <a:buNone/>
              <a:defRPr sz="18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7" name="Google Shape;17;p2"/>
          <p:cNvSpPr/>
          <p:nvPr/>
        </p:nvSpPr>
        <p:spPr>
          <a:xfrm>
            <a:off x="-11250" y="3912900"/>
            <a:ext cx="9166500" cy="226200"/>
          </a:xfrm>
          <a:prstGeom prst="rect">
            <a:avLst/>
          </a:prstGeom>
          <a:solidFill>
            <a:srgbClr val="FFE741">
              <a:alpha val="4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" name="Google Shape;1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4577" y="4110202"/>
            <a:ext cx="1775423" cy="103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200"/>
            </a:lvl1pPr>
            <a:lvl2pPr lvl="1">
              <a:buNone/>
              <a:defRPr sz="1200"/>
            </a:lvl2pPr>
            <a:lvl3pPr lvl="2">
              <a:buNone/>
              <a:defRPr sz="1200"/>
            </a:lvl3pPr>
            <a:lvl4pPr lvl="3">
              <a:buNone/>
              <a:defRPr sz="1200"/>
            </a:lvl4pPr>
            <a:lvl5pPr lvl="4">
              <a:buNone/>
              <a:defRPr sz="1200"/>
            </a:lvl5pPr>
            <a:lvl6pPr lvl="5">
              <a:buNone/>
              <a:defRPr sz="1200"/>
            </a:lvl6pPr>
            <a:lvl7pPr lvl="6">
              <a:buNone/>
              <a:defRPr sz="1200"/>
            </a:lvl7pPr>
            <a:lvl8pPr lvl="7">
              <a:buNone/>
              <a:defRPr sz="1200"/>
            </a:lvl8pPr>
            <a:lvl9pPr lvl="8">
              <a:buNone/>
              <a:defRPr sz="12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-87450" y="0"/>
            <a:ext cx="7591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6"/>
                </a:solidFill>
                <a:highlight>
                  <a:srgbClr val="222222"/>
                </a:highlight>
                <a:latin typeface="Arial Rounded"/>
                <a:ea typeface="Arial Rounded"/>
                <a:cs typeface="Arial Rounded"/>
                <a:sym typeface="Arial Rounded"/>
              </a:rPr>
              <a:t>          Human-AI Interaction Fall 19  .</a:t>
            </a:r>
            <a:endParaRPr b="1" sz="11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4.png"/><Relationship Id="rId6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hyperlink" Target="https://experiments.withgoogle.com/collection/ai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#1 : Introduction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75" y="1093151"/>
            <a:ext cx="7679801" cy="864275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375" y="2029375"/>
            <a:ext cx="6794201" cy="4583300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1350" y="3462601"/>
            <a:ext cx="4742650" cy="128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affects many facets of human life &amp; society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4773" y="1520050"/>
            <a:ext cx="4032754" cy="572700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Earlier this year… (by the person leading Skype)</a:t>
            </a:r>
            <a:endParaRPr/>
          </a:p>
        </p:txBody>
      </p:sp>
      <p:sp>
        <p:nvSpPr>
          <p:cNvPr id="142" name="Google Shape;14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teps include exploring, defining data to be used, collecting, checking quality, training the model, and monitoring performance. &#10;&#10;Training the model is in tiny type, reflecting how little effort it takes." id="143" name="Google Shape;143;p23" title="Microsoft presentation on how to build AI systems"/>
          <p:cNvPicPr preferRelativeResize="0"/>
          <p:nvPr/>
        </p:nvPicPr>
        <p:blipFill rotWithShape="1">
          <a:blip r:embed="rId3">
            <a:alphaModFix/>
          </a:blip>
          <a:srcRect b="14355" l="0" r="16373" t="22983"/>
          <a:stretch/>
        </p:blipFill>
        <p:spPr>
          <a:xfrm>
            <a:off x="244925" y="1152475"/>
            <a:ext cx="5735227" cy="3222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23"/>
          <p:cNvCxnSpPr>
            <a:endCxn id="145" idx="1"/>
          </p:cNvCxnSpPr>
          <p:nvPr/>
        </p:nvCxnSpPr>
        <p:spPr>
          <a:xfrm flipH="1" rot="10800000">
            <a:off x="3278475" y="1363125"/>
            <a:ext cx="3023400" cy="1088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45" name="Google Shape;145;p23"/>
          <p:cNvSpPr txBox="1"/>
          <p:nvPr/>
        </p:nvSpPr>
        <p:spPr>
          <a:xfrm>
            <a:off x="6301875" y="1118325"/>
            <a:ext cx="25791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Good: train your model is tiny</a:t>
            </a:r>
            <a:endParaRPr b="1"/>
          </a:p>
        </p:txBody>
      </p:sp>
      <p:cxnSp>
        <p:nvCxnSpPr>
          <p:cNvPr id="146" name="Google Shape;146;p23"/>
          <p:cNvCxnSpPr>
            <a:endCxn id="147" idx="1"/>
          </p:cNvCxnSpPr>
          <p:nvPr/>
        </p:nvCxnSpPr>
        <p:spPr>
          <a:xfrm>
            <a:off x="5121625" y="2837350"/>
            <a:ext cx="1354500" cy="598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47" name="Google Shape;147;p23"/>
          <p:cNvSpPr txBox="1"/>
          <p:nvPr/>
        </p:nvSpPr>
        <p:spPr>
          <a:xfrm>
            <a:off x="6476125" y="3191350"/>
            <a:ext cx="25791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Bad</a:t>
            </a:r>
            <a:r>
              <a:rPr b="1" lang="en"/>
              <a:t>: where are all the humans???</a:t>
            </a:r>
            <a:endParaRPr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we’re doing this course</a:t>
            </a:r>
            <a:endParaRPr/>
          </a:p>
        </p:txBody>
      </p:sp>
      <p:sp>
        <p:nvSpPr>
          <p:cNvPr id="153" name="Google Shape;15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Most AI/ML courses consider “user-interfaces” or human impact as an afterthought; and focus narrowly on algorithms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My experience advising startups: The only way to win is to cheat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With you, we are co-inventing a new user-centric way to build AI systems</a:t>
            </a:r>
            <a:r>
              <a:rPr lang="en"/>
              <a:t> - let’s do it!</a:t>
            </a:r>
            <a:endParaRPr/>
          </a:p>
        </p:txBody>
      </p:sp>
      <p:sp>
        <p:nvSpPr>
          <p:cNvPr id="154" name="Google Shape;154;p24"/>
          <p:cNvSpPr txBox="1"/>
          <p:nvPr/>
        </p:nvSpPr>
        <p:spPr>
          <a:xfrm>
            <a:off x="-87450" y="0"/>
            <a:ext cx="7591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6"/>
                </a:solidFill>
                <a:highlight>
                  <a:srgbClr val="222222"/>
                </a:highlight>
                <a:latin typeface="Arial Rounded"/>
                <a:ea typeface="Arial Rounded"/>
                <a:cs typeface="Arial Rounded"/>
                <a:sym typeface="Arial Rounded"/>
              </a:rPr>
              <a:t>          Human-AI Interaction Fall 19  .</a:t>
            </a:r>
            <a:endParaRPr b="1" sz="1100"/>
          </a:p>
        </p:txBody>
      </p:sp>
      <p:sp>
        <p:nvSpPr>
          <p:cNvPr id="155" name="Google Shape;15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teaching philosophy</a:t>
            </a:r>
            <a:endParaRPr/>
          </a:p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Put people first!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AI/interaction NOT from the basics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Instead, we will use building blocks which are easier to reason about. Don’t worry -- these building blocks are state of the art!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When we talk about algorithms, we will anthropomorphize: e.g. linear regression just wants to draw a line in the sand. Logistic regressions wants to pick a zero or one, and is unhappy in the middle. Given a lot of choices, Softmax just wants to pick one.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It’s weird but effective.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We’ll help you think it through, but also “do it through” development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Nothing gives you a sense of possibilities and limitations like building 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 learn something, teach it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True in general, but for AI, industry folks have all sorts of ideas (often wrong).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To succeed, you need to teach them</a:t>
            </a:r>
            <a:endParaRPr/>
          </a:p>
        </p:txBody>
      </p:sp>
      <p:sp>
        <p:nvSpPr>
          <p:cNvPr id="162" name="Google Shape;16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should you expect to do in this course?</a:t>
            </a:r>
            <a:endParaRPr/>
          </a:p>
        </p:txBody>
      </p:sp>
      <p:sp>
        <p:nvSpPr>
          <p:cNvPr id="168" name="Google Shape;16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>
                <a:solidFill>
                  <a:srgbClr val="000000"/>
                </a:solidFill>
              </a:rPr>
              <a:t>Thinking it through</a:t>
            </a:r>
            <a:r>
              <a:rPr lang="en"/>
              <a:t>: Readings, reflections, quizzes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b="1" lang="en">
                <a:solidFill>
                  <a:srgbClr val="000000"/>
                </a:solidFill>
              </a:rPr>
              <a:t>Doing it through</a:t>
            </a:r>
            <a:r>
              <a:rPr lang="en"/>
              <a:t>: Assignments and projects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-"/>
            </a:pPr>
            <a:r>
              <a:rPr b="1" lang="en">
                <a:solidFill>
                  <a:srgbClr val="000000"/>
                </a:solidFill>
              </a:rPr>
              <a:t>Teaching it through</a:t>
            </a:r>
            <a:r>
              <a:rPr lang="en"/>
              <a:t>: In class panel discussions, debate, etc. </a:t>
            </a:r>
            <a:endParaRPr/>
          </a:p>
        </p:txBody>
      </p:sp>
      <p:sp>
        <p:nvSpPr>
          <p:cNvPr id="169" name="Google Shape;16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Doing it through: projects</a:t>
            </a:r>
            <a:endParaRPr/>
          </a:p>
        </p:txBody>
      </p:sp>
      <p:sp>
        <p:nvSpPr>
          <p:cNvPr id="175" name="Google Shape;17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>
                <a:solidFill>
                  <a:srgbClr val="000000"/>
                </a:solidFill>
              </a:rPr>
              <a:t>Assignment 1:</a:t>
            </a:r>
            <a:r>
              <a:rPr lang="en"/>
              <a:t> build a system to determine if someone should get a mortgage, see how well it works, and for whom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b="1" lang="en">
                <a:solidFill>
                  <a:srgbClr val="000000"/>
                </a:solidFill>
              </a:rPr>
              <a:t>Assignment 2: </a:t>
            </a:r>
            <a:r>
              <a:rPr lang="en"/>
              <a:t>Build UI around mortgage system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b="1" lang="en">
                <a:solidFill>
                  <a:srgbClr val="000000"/>
                </a:solidFill>
              </a:rPr>
              <a:t>Assignment 3:</a:t>
            </a:r>
            <a:r>
              <a:rPr lang="en"/>
              <a:t> Visualize data that goes into an AI system. See why it matters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b="1" lang="en">
                <a:solidFill>
                  <a:srgbClr val="000000"/>
                </a:solidFill>
              </a:rPr>
              <a:t>Assignment 4: </a:t>
            </a:r>
            <a:r>
              <a:rPr lang="en"/>
              <a:t>Build a chatbot to recommend stuff to you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b="1" lang="en">
                <a:solidFill>
                  <a:srgbClr val="000000"/>
                </a:solidFill>
              </a:rPr>
              <a:t>Assignment 5: </a:t>
            </a:r>
            <a:r>
              <a:rPr lang="en"/>
              <a:t>User-facing computer vision application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-"/>
            </a:pPr>
            <a:r>
              <a:rPr b="1" lang="en">
                <a:solidFill>
                  <a:srgbClr val="000000"/>
                </a:solidFill>
              </a:rPr>
              <a:t>Final project:</a:t>
            </a:r>
            <a:r>
              <a:rPr lang="en"/>
              <a:t> Make something cool and interactive with AI/ML (or write about how people use a particular AI/ML product) </a:t>
            </a:r>
            <a:endParaRPr/>
          </a:p>
        </p:txBody>
      </p:sp>
      <p:sp>
        <p:nvSpPr>
          <p:cNvPr id="176" name="Google Shape;17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know enough programming?</a:t>
            </a:r>
            <a:endParaRPr/>
          </a:p>
        </p:txBody>
      </p:sp>
      <p:sp>
        <p:nvSpPr>
          <p:cNvPr id="182" name="Google Shape;18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need to know some Javascript and Python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Example tasks: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Javascript:</a:t>
            </a:r>
            <a:r>
              <a:rPr lang="en"/>
              <a:t> Click a button, show a modal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Python:</a:t>
            </a:r>
            <a:r>
              <a:rPr lang="en"/>
              <a:t> Take data as a csv, and transpose all rows into columns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questions do you have?</a:t>
            </a:r>
            <a:endParaRPr/>
          </a:p>
        </p:txBody>
      </p:sp>
      <p:sp>
        <p:nvSpPr>
          <p:cNvPr id="189" name="Google Shape;18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mean by AI?</a:t>
            </a:r>
            <a:endParaRPr/>
          </a:p>
        </p:txBody>
      </p:sp>
      <p:sp>
        <p:nvSpPr>
          <p:cNvPr id="196" name="Google Shape;196;p30"/>
          <p:cNvSpPr txBox="1"/>
          <p:nvPr>
            <p:ph idx="1" type="body"/>
          </p:nvPr>
        </p:nvSpPr>
        <p:spPr>
          <a:xfrm>
            <a:off x="311700" y="1152475"/>
            <a:ext cx="5239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doing things that we expect people to be able to do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Rule-based AI/expert systems: mimic an expert.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Planning/Solving: e.g. compute directions from CMU to IKEA.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Learning from examples: machine learning, computer vision, natural language processing etc. </a:t>
            </a:r>
            <a:endParaRPr b="1"/>
          </a:p>
        </p:txBody>
      </p:sp>
      <p:sp>
        <p:nvSpPr>
          <p:cNvPr id="197" name="Google Shape;19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ee http://www.aaai.org/Papers/AAAI/1982/AAAI82-070.pdf" id="198" name="Google Shape;198;p30" title="A rule based AI for maintaining nuclear reactor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6508" y="0"/>
            <a:ext cx="29510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0"/>
          <p:cNvSpPr txBox="1"/>
          <p:nvPr/>
        </p:nvSpPr>
        <p:spPr>
          <a:xfrm>
            <a:off x="363750" y="4852500"/>
            <a:ext cx="5642700" cy="2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Screenshot from http://www.aaai.org/Papers/AAAI/1982/AAAI82-070.pdf</a:t>
            </a:r>
            <a:endParaRPr sz="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it through</a:t>
            </a:r>
            <a:endParaRPr/>
          </a:p>
        </p:txBody>
      </p:sp>
      <p:sp>
        <p:nvSpPr>
          <p:cNvPr id="205" name="Google Shape;205;p31"/>
          <p:cNvSpPr txBox="1"/>
          <p:nvPr>
            <p:ph idx="4294967295" type="subTitle"/>
          </p:nvPr>
        </p:nvSpPr>
        <p:spPr>
          <a:xfrm>
            <a:off x="311700" y="4073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journey map from getting lunch to coming to class. Where did AI come in, where did it not?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Where should it have? Where should it not?</a:t>
            </a:r>
            <a:endParaRPr/>
          </a:p>
        </p:txBody>
      </p:sp>
      <p:sp>
        <p:nvSpPr>
          <p:cNvPr id="206" name="Google Shape;20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are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2774775"/>
            <a:ext cx="3500700" cy="17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Chinmay Kulkarni, Assistant Prof HCI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</a:t>
            </a:r>
            <a:r>
              <a:rPr lang="en"/>
              <a:t>tudies and builds systems for large-scale learning, work, and mentoring. </a:t>
            </a:r>
            <a:endParaRPr/>
          </a:p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/>
              <a:t>‹#›</a:t>
            </a:fld>
            <a:endParaRPr sz="100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4175" y="1268994"/>
            <a:ext cx="1302750" cy="130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4">
            <a:alphaModFix/>
          </a:blip>
          <a:srcRect b="15221" l="3773" r="14198" t="6316"/>
          <a:stretch/>
        </p:blipFill>
        <p:spPr>
          <a:xfrm>
            <a:off x="6209900" y="1277638"/>
            <a:ext cx="1298448" cy="128546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5018975" y="2774775"/>
            <a:ext cx="3721500" cy="17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Mary Beth Kery, 5th year PhD student HCI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Studies how people code with AI/ML and builds developer tools for </a:t>
            </a:r>
            <a:r>
              <a:rPr lang="en"/>
              <a:t>experimentation.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/>
              <a:t>‹#›</a:t>
            </a:fld>
            <a:endParaRPr sz="1000"/>
          </a:p>
        </p:txBody>
      </p:sp>
      <p:pic>
        <p:nvPicPr>
          <p:cNvPr id="212" name="Google Shape;212;p32"/>
          <p:cNvPicPr preferRelativeResize="0"/>
          <p:nvPr/>
        </p:nvPicPr>
        <p:blipFill rotWithShape="1">
          <a:blip r:embed="rId3">
            <a:alphaModFix/>
          </a:blip>
          <a:srcRect b="0" l="0" r="0" t="5482"/>
          <a:stretch/>
        </p:blipFill>
        <p:spPr>
          <a:xfrm>
            <a:off x="597475" y="282000"/>
            <a:ext cx="7949051" cy="4861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Journey map: What we’ll do now (Part 1)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(7 minutes) </a:t>
            </a:r>
            <a:r>
              <a:rPr lang="en"/>
              <a:t>Make your own personal journey map -- alone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(3 minutes) Label on your map: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Where did AI come in?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Where should it have?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Where should it not have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(5 minutes) Discuss with 3-4 neighbors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What do you see as common themes?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How did your labels differ from others?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(5-8 minutes) Share with the class: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 sz="1800"/>
              <a:t>common themes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 sz="1800"/>
              <a:t>Major points of difference</a:t>
            </a:r>
            <a:endParaRPr sz="1800"/>
          </a:p>
        </p:txBody>
      </p:sp>
      <p:sp>
        <p:nvSpPr>
          <p:cNvPr id="219" name="Google Shape;21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(</a:t>
            </a:r>
            <a:r>
              <a:rPr lang="en"/>
              <a:t>Part 2)</a:t>
            </a:r>
            <a:endParaRPr/>
          </a:p>
        </p:txBody>
      </p:sp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(4 minutes) Discuss: The common themes where AI does or should come in: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how might it fail?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What concerns do you have?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(4 minutes) Alone: How might you fix one of these concerns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Can you create a purely technical solution?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Can you create a solution part-technical, part people?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(5 minutes) Discuss: Solutions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What do you see as common themes among solutions?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(5-8 minutes) Share with the class: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 sz="1800"/>
              <a:t>common themes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 sz="1800"/>
              <a:t>Unsolved challenges</a:t>
            </a:r>
            <a:endParaRPr sz="1800"/>
          </a:p>
        </p:txBody>
      </p:sp>
      <p:sp>
        <p:nvSpPr>
          <p:cNvPr id="226" name="Google Shape;22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Affinity diagram (Part 3)</a:t>
            </a:r>
            <a:endParaRPr/>
          </a:p>
        </p:txBody>
      </p:sp>
      <p:sp>
        <p:nvSpPr>
          <p:cNvPr id="232" name="Google Shape;232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(10 minutes) Come up to the whiteboard, put up post it notes for your solution: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Challenges: Ethics, privacy, transparency, oversight, etc.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Technical issues: How to present to users, how to collect data, how to evaluate, how to handle failures, etc.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Applications: Recommender systems, natural language processing/understanding, computer vision, humans-in-the-loop, etc.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trajectory</a:t>
            </a:r>
            <a:endParaRPr/>
          </a:p>
        </p:txBody>
      </p:sp>
      <p:sp>
        <p:nvSpPr>
          <p:cNvPr id="239" name="Google Shape;239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Week 1-2: Orientation, and historical perspectives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Week 3-6: How to interact with users, how to collect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Week 5-9: The big societal questions: ethics, data privacy, and more.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Week 10-15: Specific application areas: Recommendations, NLP, Vision, etc.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more thing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Office hours for Chinmay: Prefer Monday or Friday?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other questions do you have?</a:t>
            </a:r>
            <a:endParaRPr/>
          </a:p>
        </p:txBody>
      </p:sp>
      <p:sp>
        <p:nvSpPr>
          <p:cNvPr id="247" name="Google Shape;2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8" name="Google Shape;24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362" y="2151925"/>
            <a:ext cx="5815275" cy="283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we’re doing this course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Most AI/ML courses consider “user-interfaces” or human impact as an afterthought; and focus narrowly on algorithms</a:t>
            </a:r>
            <a:endParaRPr/>
          </a:p>
        </p:txBody>
      </p:sp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Chinmay’s personal experience with learning AI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 2010: Third week of class.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I’ve used this beautiful mathematical result zero times for building interactive AI</a:t>
            </a:r>
            <a:endParaRPr/>
          </a:p>
        </p:txBody>
      </p:sp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The mathematical description of a basic theorem in Machine Learning. Details are really unimportant, except that it looks impressive and has Greek letters. " id="85" name="Google Shape;85;p16" title="VC theorem"/>
          <p:cNvPicPr preferRelativeResize="0"/>
          <p:nvPr/>
        </p:nvPicPr>
        <p:blipFill rotWithShape="1">
          <a:blip r:embed="rId3">
            <a:alphaModFix/>
          </a:blip>
          <a:srcRect b="0" l="0" r="0" t="9755"/>
          <a:stretch/>
        </p:blipFill>
        <p:spPr>
          <a:xfrm>
            <a:off x="871775" y="1601425"/>
            <a:ext cx="6934200" cy="251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Mary Beth’s personal experience with learning AI</a:t>
            </a:r>
            <a:endParaRPr/>
          </a:p>
        </p:txBody>
      </p:sp>
      <p:sp>
        <p:nvSpPr>
          <p:cNvPr id="91" name="Google Shape;9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 rotWithShape="1">
          <a:blip r:embed="rId3">
            <a:alphaModFix/>
          </a:blip>
          <a:srcRect b="20810" l="11025" r="11111" t="17491"/>
          <a:stretch/>
        </p:blipFill>
        <p:spPr>
          <a:xfrm>
            <a:off x="626100" y="1672187"/>
            <a:ext cx="4782599" cy="2420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3198" y="1922375"/>
            <a:ext cx="3031654" cy="191989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1111200" y="4074700"/>
            <a:ext cx="381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https://experiments.withgoogle.com/collection/ai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5637300" y="3842725"/>
            <a:ext cx="29832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glitch art built on </a:t>
            </a:r>
            <a:r>
              <a:rPr lang="en">
                <a:solidFill>
                  <a:srgbClr val="666666"/>
                </a:solidFill>
              </a:rPr>
              <a:t>p</a:t>
            </a:r>
            <a:r>
              <a:rPr lang="en">
                <a:solidFill>
                  <a:srgbClr val="666666"/>
                </a:solidFill>
              </a:rPr>
              <a:t>ix2pix + tensorflow 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the other hand, algorithms are not always the answer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Recommender systems: If you go to Netflix for the first time, what should it recommend you watch? [The cold start problem]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Mathematically, no one has solved the cold start problem with any meaningful guarantee. User experience design is critical to help overcome limitations.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Cold start Quora:				Cold start iOS face id: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0" l="9500" r="34614" t="0"/>
          <a:stretch/>
        </p:blipFill>
        <p:spPr>
          <a:xfrm>
            <a:off x="6398300" y="3043748"/>
            <a:ext cx="2074148" cy="208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1300" y="3282375"/>
            <a:ext cx="2887974" cy="1861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we’re doing this course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Most AI/ML courses consider “user-interfaces” or human impact as an afterthought; and focus narrowly on algorithms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My experience at a startup: The only way to win is to cheat</a:t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-87450" y="0"/>
            <a:ext cx="7591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6"/>
                </a:solidFill>
                <a:highlight>
                  <a:srgbClr val="222222"/>
                </a:highlight>
                <a:latin typeface="Arial Rounded"/>
                <a:ea typeface="Arial Rounded"/>
                <a:cs typeface="Arial Rounded"/>
                <a:sym typeface="Arial Rounded"/>
              </a:rPr>
              <a:t>          Human-AI Interaction Fall 19  .</a:t>
            </a:r>
            <a:endParaRPr b="1" sz="1100"/>
          </a:p>
        </p:txBody>
      </p:sp>
      <p:sp>
        <p:nvSpPr>
          <p:cNvPr id="112" name="Google Shape;11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Chinmay’s personal experience with AI startups</a:t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 have advised a few.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Most start with huge aspirations: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will completely automate [PR, sales, customer service, driving…]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 technology seems to be there?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But too often, challenges arise: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Don’t figure out how to interact with people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Aren’t able to collect data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Etc.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only way to win is to “cheat”: don’t think of the AI that can solve it all, but the human+AI team that will.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we’re doing this course</a:t>
            </a:r>
            <a:endParaRPr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Most AI/ML courses consider “user-interfaces” or human impact as an afterthought; and focus narrowly on algorithms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My experience at a startup: The only way to win is to cheat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With you, we are co-inventing a new user-centric way to build AI systems</a:t>
            </a:r>
            <a:endParaRPr/>
          </a:p>
        </p:txBody>
      </p:sp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AII Styleguid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